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57" r:id="rId1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8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2-419C-AAFE-E3825FD6E7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2-419C-AAFE-E3825FD6E7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2-419C-AAFE-E3825FD6E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C-4566-936F-3D89CC59B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C-4566-936F-3D89CC59B7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0C-4566-936F-3D89CC59B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4-4A84-923C-49D8A488D1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4-4A84-923C-49D8A488D1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E4-4A84-923C-49D8A488D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3-4C94-9168-0C356D5AB7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3-4C94-9168-0C356D5AB7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C3-4C94-9168-0C356D5AB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D-4F04-A6EF-D5B3F17D71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D-4F04-A6EF-D5B3F17D71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D-4F04-A6EF-D5B3F17D7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5-468D-87E1-65E176BF3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5-468D-87E1-65E176BF3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D5-468D-87E1-65E176BF3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0-4100-8486-27F461751E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0-4100-8486-27F461751E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40-4100-8486-27F461751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 err="1"/>
              <a:t>Title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2-4973-8A7C-BC10C2F656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2-4973-8A7C-BC10C2F656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2-4973-8A7C-BC10C2F6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8D185-91F9-BC4A-C44E-987D19D034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1487" y="2718615"/>
            <a:ext cx="5915025" cy="130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Please create your </a:t>
            </a:r>
            <a:r>
              <a:rPr lang="en-US" dirty="0" err="1"/>
              <a:t>eposter</a:t>
            </a:r>
            <a:r>
              <a:rPr lang="en-US" dirty="0"/>
              <a:t> using the following template. It is important to adhere to this format to ensure a uniform and professional presentation of all </a:t>
            </a:r>
            <a:r>
              <a:rPr lang="en-US" dirty="0" err="1"/>
              <a:t>eposters</a:t>
            </a:r>
            <a:r>
              <a:rPr lang="en-US" dirty="0"/>
              <a:t> at the event. </a:t>
            </a:r>
            <a:r>
              <a:rPr lang="en-US" dirty="0" err="1"/>
              <a:t>ePoster</a:t>
            </a:r>
            <a:r>
              <a:rPr lang="en-US" dirty="0"/>
              <a:t> presentation will be electronic.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34DDCF-8898-635E-CDFF-A3E200F9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970149"/>
            <a:ext cx="5915025" cy="58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CREATING THE </a:t>
            </a:r>
            <a:r>
              <a:rPr lang="es-ES" dirty="0" err="1"/>
              <a:t>ePOSTER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8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965A1BD-DA15-ED23-814C-2853D8C4F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0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, Word&#10;&#10;El contenido generado por IA puede ser incorrecto.">
            <a:extLst>
              <a:ext uri="{FF2B5EF4-FFF2-40B4-BE49-F238E27FC236}">
                <a16:creationId xmlns:a16="http://schemas.microsoft.com/office/drawing/2014/main" id="{2F49FB03-05F5-8C8E-420E-7E959DD7C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86DCC984-B89C-C6D3-68CE-DF24AB0EF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1B1AFDE0-9ED3-4642-4C6B-C297062E6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DE22D2CE-4811-EEC2-0E61-DCCDD6E70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plicación&#10;&#10;El contenido generado por IA puede ser incorrecto.">
            <a:extLst>
              <a:ext uri="{FF2B5EF4-FFF2-40B4-BE49-F238E27FC236}">
                <a16:creationId xmlns:a16="http://schemas.microsoft.com/office/drawing/2014/main" id="{3E9008B9-152E-61C3-57A5-39D914274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CA13460D-0FAD-90E7-66AE-0089F5ADE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1E57132-8395-E749-64DF-B74E6E8C2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784043F-9FC0-B4B5-344B-E626E8106E79}"/>
              </a:ext>
            </a:extLst>
          </p:cNvPr>
          <p:cNvSpPr/>
          <p:nvPr userDrawn="1"/>
        </p:nvSpPr>
        <p:spPr>
          <a:xfrm>
            <a:off x="12914" y="12916"/>
            <a:ext cx="6858000" cy="1219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DFCBB0-8A2C-2B2E-F232-70846D64A14C}"/>
              </a:ext>
            </a:extLst>
          </p:cNvPr>
          <p:cNvSpPr/>
          <p:nvPr userDrawn="1"/>
        </p:nvSpPr>
        <p:spPr>
          <a:xfrm>
            <a:off x="232474" y="216977"/>
            <a:ext cx="6416298" cy="11747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1970149"/>
            <a:ext cx="5915025" cy="58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CREATING THE </a:t>
            </a:r>
            <a:r>
              <a:rPr lang="es-ES" dirty="0" err="1"/>
              <a:t>ePOSTER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2718615"/>
            <a:ext cx="5915025" cy="130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Please create your poster using the following template. It is important to adhere to this format to ensure a uniform and professional presentation of all posters at the event. Poster presentation will be electronic.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CDF5841-3BE8-FD47-ECA0-D6AC8853EA17}"/>
              </a:ext>
            </a:extLst>
          </p:cNvPr>
          <p:cNvSpPr txBox="1">
            <a:spLocks/>
          </p:cNvSpPr>
          <p:nvPr userDrawn="1"/>
        </p:nvSpPr>
        <p:spPr>
          <a:xfrm>
            <a:off x="471486" y="4184737"/>
            <a:ext cx="5915025" cy="6037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send us your </a:t>
            </a:r>
            <a:r>
              <a:rPr lang="en-US" dirty="0" err="1"/>
              <a:t>eposter</a:t>
            </a:r>
            <a:r>
              <a:rPr lang="en-US" dirty="0"/>
              <a:t> in PDF or JPG format. Also you can send us a PPT file.</a:t>
            </a:r>
          </a:p>
          <a:p>
            <a:r>
              <a:rPr lang="en-US" dirty="0"/>
              <a:t>Name your </a:t>
            </a:r>
            <a:r>
              <a:rPr lang="en-US" dirty="0" err="1"/>
              <a:t>eposter</a:t>
            </a:r>
            <a:r>
              <a:rPr lang="en-US" dirty="0"/>
              <a:t> as follows: </a:t>
            </a:r>
            <a:r>
              <a:rPr lang="en-US" b="1" dirty="0"/>
              <a:t>IDFWDS2025_AbstractID</a:t>
            </a:r>
          </a:p>
          <a:p>
            <a:r>
              <a:rPr lang="en-US" dirty="0"/>
              <a:t>Each </a:t>
            </a:r>
            <a:r>
              <a:rPr lang="en-US" b="1" dirty="0" err="1"/>
              <a:t>eposter</a:t>
            </a:r>
            <a:r>
              <a:rPr lang="en-US" b="1" dirty="0"/>
              <a:t> category has a specific </a:t>
            </a:r>
            <a:r>
              <a:rPr lang="en-US" b="1" dirty="0" err="1"/>
              <a:t>colour</a:t>
            </a:r>
            <a:r>
              <a:rPr lang="en-US" dirty="0"/>
              <a:t>, so please </a:t>
            </a:r>
            <a:r>
              <a:rPr lang="en-US" b="1" dirty="0"/>
              <a:t>be careful </a:t>
            </a:r>
            <a:r>
              <a:rPr lang="en-US" dirty="0"/>
              <a:t>when selecting your template.</a:t>
            </a:r>
          </a:p>
          <a:p>
            <a:r>
              <a:rPr lang="en-US" dirty="0"/>
              <a:t>Please observe the following font sizes:</a:t>
            </a:r>
          </a:p>
          <a:p>
            <a:pPr lvl="1"/>
            <a:r>
              <a:rPr lang="en-US" dirty="0" err="1"/>
              <a:t>ePoster</a:t>
            </a:r>
            <a:r>
              <a:rPr lang="en-US" dirty="0"/>
              <a:t> title: 20</a:t>
            </a:r>
          </a:p>
          <a:p>
            <a:pPr lvl="1"/>
            <a:r>
              <a:rPr lang="en-US" dirty="0"/>
              <a:t>Author(s) and texts: 11</a:t>
            </a:r>
          </a:p>
          <a:p>
            <a:r>
              <a:rPr lang="en-US" dirty="0"/>
              <a:t>Please use the following font </a:t>
            </a:r>
            <a:r>
              <a:rPr lang="en-US" dirty="0" err="1"/>
              <a:t>colours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Safety &amp; Quality – Microbiology: #00ADD6</a:t>
            </a:r>
          </a:p>
          <a:p>
            <a:pPr lvl="1"/>
            <a:r>
              <a:rPr lang="en-US" dirty="0"/>
              <a:t>Safety &amp; Quality – Chemistry and Composition: #8fb4e0</a:t>
            </a:r>
          </a:p>
          <a:p>
            <a:pPr lvl="1"/>
            <a:r>
              <a:rPr lang="en-US" dirty="0"/>
              <a:t>Human Nutrition and Health: # #044697</a:t>
            </a:r>
          </a:p>
          <a:p>
            <a:pPr lvl="1"/>
            <a:r>
              <a:rPr lang="en-US" dirty="0"/>
              <a:t>Animal Health, Nutrition and Welfare: #039587</a:t>
            </a:r>
          </a:p>
          <a:p>
            <a:pPr lvl="1"/>
            <a:r>
              <a:rPr lang="en-US" dirty="0"/>
              <a:t>Farm Management and </a:t>
            </a:r>
            <a:r>
              <a:rPr lang="en-US" dirty="0" err="1"/>
              <a:t>Labour</a:t>
            </a:r>
            <a:r>
              <a:rPr lang="en-US" dirty="0"/>
              <a:t>: #717478</a:t>
            </a:r>
          </a:p>
          <a:p>
            <a:pPr lvl="1"/>
            <a:r>
              <a:rPr lang="en-US" dirty="0"/>
              <a:t>Dairy Processing and Technology: #9a166f </a:t>
            </a:r>
          </a:p>
          <a:p>
            <a:pPr lvl="1"/>
            <a:r>
              <a:rPr lang="en-US" dirty="0"/>
              <a:t>Environment and Sustainability: #DABC00</a:t>
            </a:r>
          </a:p>
          <a:p>
            <a:pPr lvl="1"/>
            <a:r>
              <a:rPr lang="en-US" dirty="0"/>
              <a:t>Marketing and Economics: #B38F75</a:t>
            </a:r>
          </a:p>
          <a:p>
            <a:r>
              <a:rPr lang="en-US" dirty="0"/>
              <a:t>Texts: black color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6D954B-36B2-D711-E743-CD2F4D5102CB}"/>
              </a:ext>
            </a:extLst>
          </p:cNvPr>
          <p:cNvSpPr txBox="1">
            <a:spLocks/>
          </p:cNvSpPr>
          <p:nvPr userDrawn="1"/>
        </p:nvSpPr>
        <p:spPr>
          <a:xfrm>
            <a:off x="445487" y="10383051"/>
            <a:ext cx="5990271" cy="1062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just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Please send the final </a:t>
            </a:r>
            <a:r>
              <a:rPr lang="en-US" dirty="0" err="1">
                <a:solidFill>
                  <a:srgbClr val="C00000"/>
                </a:solidFill>
              </a:rPr>
              <a:t>eposter</a:t>
            </a:r>
            <a:r>
              <a:rPr lang="en-US" dirty="0">
                <a:solidFill>
                  <a:srgbClr val="C00000"/>
                </a:solidFill>
              </a:rPr>
              <a:t> file to contact@idfwds2025.com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If your </a:t>
            </a:r>
            <a:r>
              <a:rPr lang="en-US" dirty="0" err="1">
                <a:solidFill>
                  <a:srgbClr val="C00000"/>
                </a:solidFill>
              </a:rPr>
              <a:t>eposter</a:t>
            </a:r>
            <a:r>
              <a:rPr lang="en-US" dirty="0">
                <a:solidFill>
                  <a:srgbClr val="C00000"/>
                </a:solidFill>
              </a:rPr>
              <a:t> file have a large size, please send it by www.wetransfer.com</a:t>
            </a:r>
          </a:p>
        </p:txBody>
      </p:sp>
      <p:pic>
        <p:nvPicPr>
          <p:cNvPr id="10" name="Imagen 9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30F1E213-B1DE-596A-DC5A-E1814C5DBAD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9" b="31922"/>
          <a:stretch>
            <a:fillRect/>
          </a:stretch>
        </p:blipFill>
        <p:spPr>
          <a:xfrm>
            <a:off x="1195627" y="0"/>
            <a:ext cx="4466746" cy="21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D11889D-AC96-8028-7390-014C6A34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2718615"/>
            <a:ext cx="5915025" cy="7034212"/>
          </a:xfrm>
        </p:spPr>
        <p:txBody>
          <a:bodyPr/>
          <a:lstStyle/>
          <a:p>
            <a:r>
              <a:rPr lang="en-US" dirty="0"/>
              <a:t>Please create your </a:t>
            </a:r>
            <a:r>
              <a:rPr lang="en-US" dirty="0" err="1"/>
              <a:t>eposter</a:t>
            </a:r>
            <a:r>
              <a:rPr lang="en-US" dirty="0"/>
              <a:t> using the following template. It is important to adhere to this format to ensure a uniform and professional presentation of all </a:t>
            </a:r>
            <a:r>
              <a:rPr lang="en-US" dirty="0" err="1"/>
              <a:t>eposters</a:t>
            </a:r>
            <a:r>
              <a:rPr lang="en-US" dirty="0"/>
              <a:t> at the event. </a:t>
            </a:r>
            <a:r>
              <a:rPr lang="en-US" dirty="0" err="1"/>
              <a:t>ePoster</a:t>
            </a:r>
            <a:r>
              <a:rPr lang="en-US" dirty="0"/>
              <a:t> presentation will be electronic.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FB87A2C-925E-A0D4-A16D-92D41B7C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970149"/>
            <a:ext cx="5915025" cy="587071"/>
          </a:xfrm>
        </p:spPr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ePOSTER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>
            <a:extLst>
              <a:ext uri="{FF2B5EF4-FFF2-40B4-BE49-F238E27FC236}">
                <a16:creationId xmlns:a16="http://schemas.microsoft.com/office/drawing/2014/main" id="{64DEB935-5323-EA7C-68F4-8D76E153E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B2EB1400-90AC-8791-5B29-5504708D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33426F95-6203-5105-F2E5-765CC32A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896CDCE8-6BB6-EC85-18A4-BC0D897B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9FD1583F-2E95-57B5-D9A9-4BFCEF71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E6D0163-20C9-C483-6EDD-E79F7EE9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AD8BD9CF-CD17-163A-6465-AF976E5C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B47705C6-0A14-7E4A-7E50-AD631500E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69A5D158-9B0A-1B83-E5E9-104A7375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Chart 35">
            <a:extLst>
              <a:ext uri="{FF2B5EF4-FFF2-40B4-BE49-F238E27FC236}">
                <a16:creationId xmlns:a16="http://schemas.microsoft.com/office/drawing/2014/main" id="{7498F2B3-DE07-760E-8810-327C730A6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237685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8EEC8ABD-5D93-E5DE-1C6B-226EB4188EFF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70F661D-D119-B81D-0E51-B8FD3F89F4E5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A61111D-5EC3-C033-0716-FE6555BA6D5F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D19EBFA-8DC2-9B66-4968-3AA65945E006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27751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0">
            <a:extLst>
              <a:ext uri="{FF2B5EF4-FFF2-40B4-BE49-F238E27FC236}">
                <a16:creationId xmlns:a16="http://schemas.microsoft.com/office/drawing/2014/main" id="{DA2D2BF2-0CA4-19B5-87AC-6C90ABE4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921EC2A1-46CB-D302-0BED-D54C98F9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04F7D53E-EE60-D890-900E-E1FB0937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CC08128F-2C91-0BB7-656C-C0073CDF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A6031825-2361-04E3-6149-DF2AC619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E7CCD6FA-964A-6447-DE4F-6B96421A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CE69563B-4C57-BF1F-D00A-058BA2A9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A119859D-4F44-E35A-3BA9-30124F27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35">
            <a:extLst>
              <a:ext uri="{FF2B5EF4-FFF2-40B4-BE49-F238E27FC236}">
                <a16:creationId xmlns:a16="http://schemas.microsoft.com/office/drawing/2014/main" id="{896E0A31-A64D-6D09-03D0-29B412043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536646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16F07B44-3D8C-3A1B-5588-CB1355F4F3AD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F4089C8-6D53-34E7-E38C-0BADDE402151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3367F0D-E43E-227A-58A7-D08A15B89BD7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E2A99E3-5BA1-83BB-6026-230DDA33B85B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32419B6A-59CE-5FA8-867C-0BE9EEB3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5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0">
            <a:extLst>
              <a:ext uri="{FF2B5EF4-FFF2-40B4-BE49-F238E27FC236}">
                <a16:creationId xmlns:a16="http://schemas.microsoft.com/office/drawing/2014/main" id="{686E3E22-3DFC-E1C4-6DEE-5505715EC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F9EDE1F9-AE52-9E52-6368-821A888C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60F69373-1583-B1C4-B5F4-B320226A0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4F2017CB-00BC-5ADF-CC1B-B0DE322C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CC1BB69-11F8-4CFE-0E91-5D0BED3D0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11947121-EB95-32FA-8687-670BACAD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B8646749-34BE-E0C1-65CC-4856B6FE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C46B5CE6-A473-C67E-87EF-742AB72A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35">
            <a:extLst>
              <a:ext uri="{FF2B5EF4-FFF2-40B4-BE49-F238E27FC236}">
                <a16:creationId xmlns:a16="http://schemas.microsoft.com/office/drawing/2014/main" id="{8B522521-6FB3-3D9D-2E49-32F96A14A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48218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A4C12233-31DD-6945-74D3-8AE7516F5079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702E99F-CC06-01C7-7925-CA061FB734A0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633EC61-7233-9B84-A1F8-E82585C1800E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80B79E5-1E1C-180E-C530-269DE87AB4B3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0D0E72D7-703C-2164-06F0-140316512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5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0">
            <a:extLst>
              <a:ext uri="{FF2B5EF4-FFF2-40B4-BE49-F238E27FC236}">
                <a16:creationId xmlns:a16="http://schemas.microsoft.com/office/drawing/2014/main" id="{2B8DAC68-8106-3AA1-ACE5-20BB2EE4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D0046813-00F2-038F-0B8D-FFD29F2D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5F74CB89-54E6-F7A0-DBA0-9383CA4A9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523DA3CB-774B-5F6F-95B4-D4BF9E30C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13FFFDA-295A-0F78-51A1-E8310C15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287C25D3-572D-6E5C-7C93-DD457AD8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B13B1ED7-B710-E4A5-E370-0CE779C9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5C4253A9-8DE2-40C3-0C05-AE416E41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8" name="Chart 35">
            <a:extLst>
              <a:ext uri="{FF2B5EF4-FFF2-40B4-BE49-F238E27FC236}">
                <a16:creationId xmlns:a16="http://schemas.microsoft.com/office/drawing/2014/main" id="{B58B7041-E71F-8AAE-D0EB-C8FCB2330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48218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09841BB7-25DE-5618-064F-9710D38E5FC0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C4398AF-43FE-5EB4-674F-C161ED9FAC80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8B1F120-84D2-BB42-B40A-807FA28C3C0C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E914162-D69D-9894-67E0-98E51592CD2A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B91E1CAE-F7D8-48D2-121D-6E03A200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0">
            <a:extLst>
              <a:ext uri="{FF2B5EF4-FFF2-40B4-BE49-F238E27FC236}">
                <a16:creationId xmlns:a16="http://schemas.microsoft.com/office/drawing/2014/main" id="{48BEBBF0-B981-6484-3FA0-E66A7F6D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5CCC25EA-6016-E3E5-E125-5D3C91A51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C9493BAA-62FD-7219-150D-20567FFA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8E6DC38A-DB3F-095E-CD3A-4F753512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5279A56C-6212-1688-C59A-417C440C3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15C4113F-AC24-CB67-87C0-CEDC78022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965A5F47-815C-66DF-61BB-1C2FC286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0A70DD82-D343-4B39-5B12-13D31E57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35">
            <a:extLst>
              <a:ext uri="{FF2B5EF4-FFF2-40B4-BE49-F238E27FC236}">
                <a16:creationId xmlns:a16="http://schemas.microsoft.com/office/drawing/2014/main" id="{78B1F49F-C3C7-282B-1369-79C5FB6D7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48218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69A1A222-C32C-B264-D7EF-010C3F4750A6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FC3A271-027F-8054-C8E3-D8352FC4D2D7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0084DB0-5259-2FE2-CABC-F5FA32678826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D26C5E-CA8C-19AC-C6C1-F9AF92CA035C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D0E1767F-FDFC-1CA8-EAE8-62BD8B05E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8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0">
            <a:extLst>
              <a:ext uri="{FF2B5EF4-FFF2-40B4-BE49-F238E27FC236}">
                <a16:creationId xmlns:a16="http://schemas.microsoft.com/office/drawing/2014/main" id="{116E86DE-4FCE-843E-56CC-17724F99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4C4823B1-825E-C5A1-37AA-1FACF707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29E5FC6F-81F9-958A-BC46-A6282CCB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F38D09C8-DD52-CA64-A7A0-4003F65A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9C9421F2-26BA-E813-93FA-45F02343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69B09E54-3CC5-E20B-69CE-D0E54A85F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12DF00C7-F194-8041-FA99-65FC832F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3B7112B0-BC82-4528-E467-328BD3C3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35">
            <a:extLst>
              <a:ext uri="{FF2B5EF4-FFF2-40B4-BE49-F238E27FC236}">
                <a16:creationId xmlns:a16="http://schemas.microsoft.com/office/drawing/2014/main" id="{35407055-E5A8-409D-52DA-0E19D230F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48218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5283056F-D2C2-6C46-DC4D-D670D7DE37AB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1A5616-B576-4618-D8EC-312539EA6546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CD14404-F768-6175-1E33-18BD2AADD1F3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4FD671D-4161-C354-7328-3B7B02E00916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DA7CC7ED-6B86-8D65-80AF-8D329C61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7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0">
            <a:extLst>
              <a:ext uri="{FF2B5EF4-FFF2-40B4-BE49-F238E27FC236}">
                <a16:creationId xmlns:a16="http://schemas.microsoft.com/office/drawing/2014/main" id="{BBA1BA6B-6FF1-BE9C-5F40-933487BEF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D39FC16A-B471-80D9-41E8-C6DAC1C7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60F9DC87-C4A5-C790-D950-2BD5AEBC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4816DD4E-BF28-93DA-C843-A4340BD8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A445597-CAF1-794F-D640-87D3CAA4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1B2187AB-6CEA-F6F8-B276-C5E12E22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7AAA5B0E-86B6-E7FD-3F58-29A0EF1B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DC10834-3151-4A60-017B-0D6B29D7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35">
            <a:extLst>
              <a:ext uri="{FF2B5EF4-FFF2-40B4-BE49-F238E27FC236}">
                <a16:creationId xmlns:a16="http://schemas.microsoft.com/office/drawing/2014/main" id="{26E46CE6-3D89-9EE6-9D69-8D920F05D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48218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BD44081C-C696-A36A-2979-9E0D89975D2C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2F814EE-98EB-B5AA-73C5-8C7ECB0C519E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9698E0A-1291-8671-99AA-F2A333091AEE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B5B2B7-EE94-D25F-0EB2-CC14E3CE1E46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2A937C8-2A42-71AB-50B8-4B50194D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1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0">
            <a:extLst>
              <a:ext uri="{FF2B5EF4-FFF2-40B4-BE49-F238E27FC236}">
                <a16:creationId xmlns:a16="http://schemas.microsoft.com/office/drawing/2014/main" id="{E0C6EE84-0664-D6D2-4678-9EE3AF50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5" y="1113600"/>
            <a:ext cx="6238934" cy="9504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Authors: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name initial, last name, with the presenting author underlined; affiliations indicated by superscript.</a:t>
            </a:r>
            <a:endParaRPr lang="en-A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1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SMITH</a:t>
            </a:r>
            <a:r>
              <a:rPr lang="en-US" sz="11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1 2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P. MATTHEWS</a:t>
            </a:r>
            <a:r>
              <a:rPr lang="en-US" sz="1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11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University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AU" sz="11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Xxxxxx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Santiago, Chile; </a:t>
            </a:r>
            <a:r>
              <a:rPr lang="en-AU" sz="11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Institute</a:t>
            </a:r>
            <a:r>
              <a:rPr lang="en-A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Viña del Mar, Chile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15BF749E-1CA0-76C5-2F2B-09ED87757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67" y="11306628"/>
            <a:ext cx="2026290" cy="3830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/>
            <a:r>
              <a:rPr lang="es-CL" sz="11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ID</a:t>
            </a:r>
          </a:p>
          <a:p>
            <a:pPr algn="ctr" defTabSz="952074" eaLnBrk="0" hangingPunct="0"/>
            <a:r>
              <a:rPr lang="es-CL" sz="11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endParaRPr lang="en-US" sz="11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16BE155C-F4C5-3C93-0F71-82FFFE296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1" y="2063133"/>
            <a:ext cx="6238935" cy="14411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31" eaLnBrk="0" hangingPunct="0">
              <a:spcBef>
                <a:spcPct val="50000"/>
              </a:spcBef>
            </a:pP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25D77DDF-9C6C-E796-5847-1660142C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9" y="3538421"/>
            <a:ext cx="6238935" cy="20374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3F73F43B-BD5D-80E6-4BF1-B539D602C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5575886"/>
            <a:ext cx="6238935" cy="38998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356" indent="-405356" defTabSz="967331" eaLnBrk="0" hangingPunct="0">
              <a:spcBef>
                <a:spcPct val="50000"/>
              </a:spcBef>
            </a:pPr>
            <a:endParaRPr lang="en-AU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02E09BA6-0A7B-84BC-F4F5-FC4C5CA23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8" y="9699500"/>
            <a:ext cx="6238935" cy="114137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lIns="381518" tIns="381518" rIns="381518" bIns="3815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0000" eaLnBrk="0" hangingPunct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DCB350EA-305E-D2AC-5525-002D7153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96" y="8298832"/>
            <a:ext cx="1807261" cy="113639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D0870FD5-A76A-ADCB-79F1-2DA335DC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23" y="8351825"/>
            <a:ext cx="1552810" cy="10304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font for captions is Calibri, no smaller than 7 pt. Align the text to the left if it refers to a figure on its left. Start the caption right at the top edge of the image (graph or photo).</a:t>
            </a:r>
            <a:endParaRPr lang="en-CA" sz="7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Chart 35">
            <a:extLst>
              <a:ext uri="{FF2B5EF4-FFF2-40B4-BE49-F238E27FC236}">
                <a16:creationId xmlns:a16="http://schemas.microsoft.com/office/drawing/2014/main" id="{2AEEFC14-4122-CE6B-3E50-F2B1D35EB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48218"/>
              </p:ext>
            </p:extLst>
          </p:nvPr>
        </p:nvGraphicFramePr>
        <p:xfrm>
          <a:off x="3916198" y="8034565"/>
          <a:ext cx="2798985" cy="1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57B743FB-70C1-FF27-5479-EB179E1C4F4F}"/>
              </a:ext>
            </a:extLst>
          </p:cNvPr>
          <p:cNvSpPr txBox="1"/>
          <p:nvPr/>
        </p:nvSpPr>
        <p:spPr>
          <a:xfrm>
            <a:off x="533399" y="9823450"/>
            <a:ext cx="60833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 eaLnBrk="0" hangingPunct="0"/>
            <a:r>
              <a:rPr lang="en-US" sz="1600" b="1" kern="600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b="1" kern="600" cap="al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0000"/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 this text and replace it with your own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1969DAE-0A67-E6C6-0343-06D2D7754D04}"/>
              </a:ext>
            </a:extLst>
          </p:cNvPr>
          <p:cNvSpPr txBox="1"/>
          <p:nvPr/>
        </p:nvSpPr>
        <p:spPr>
          <a:xfrm>
            <a:off x="647700" y="3638550"/>
            <a:ext cx="5969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405356" indent="-405356" defTabSz="967331" eaLnBrk="0" hangingPunct="0">
              <a:buSzPct val="60000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for Making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 Out: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Rewrite your abstract in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— simplify everything and avoid data overload.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Headlines longer than six words should use title case, not all uppercase. Keep titles concise.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ALL CAPS or underline entire sentences to emphasize your point — use bold text instead.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designing your poster, leave white space around your text. Avoid cluttering the layout.</a:t>
            </a:r>
          </a:p>
          <a:p>
            <a:pPr marL="405356" indent="-405356" defTabSz="967331" eaLnBrk="0" hangingPunct="0">
              <a:buSzPct val="60000"/>
              <a:buFont typeface="Arial" panose="020B0604020202020204" pitchFamily="34" charset="0"/>
              <a:buChar char="•"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your spelling and have someone else proofread it.</a:t>
            </a:r>
          </a:p>
          <a:p>
            <a:endParaRPr lang="es-CL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A07FD21-972F-AE2E-1562-68117D708B4D}"/>
              </a:ext>
            </a:extLst>
          </p:cNvPr>
          <p:cNvSpPr txBox="1"/>
          <p:nvPr/>
        </p:nvSpPr>
        <p:spPr>
          <a:xfrm>
            <a:off x="635282" y="2215238"/>
            <a:ext cx="60291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defTabSz="967331" eaLnBrk="0" hangingPunct="0"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edit the font size, section layout, and color scheme if you wish. You can also use and modify the background/title display according to your needs.</a:t>
            </a:r>
            <a:endParaRPr lang="en-AU" sz="900" dirty="0">
              <a:solidFill>
                <a:srgbClr val="0022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B3B2098-AE9D-3B38-3425-DED8105D6BAD}"/>
              </a:ext>
            </a:extLst>
          </p:cNvPr>
          <p:cNvSpPr txBox="1"/>
          <p:nvPr/>
        </p:nvSpPr>
        <p:spPr>
          <a:xfrm>
            <a:off x="587596" y="5670550"/>
            <a:ext cx="602910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5356" indent="-405356" defTabSz="967331" eaLnBrk="0" hangingPunct="0">
              <a:spcBef>
                <a:spcPct val="50000"/>
              </a:spcBef>
            </a:pPr>
            <a:r>
              <a:rPr lang="en-US" sz="16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</a:p>
          <a:p>
            <a:pPr>
              <a:spcBef>
                <a:spcPct val="50000"/>
              </a:spcBef>
            </a:pPr>
            <a:r>
              <a:rPr lang="en-CA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Importing/Inserting Files: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add images to your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eposter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such as photographs, graphs, diagrams, etc. Avoid long numerical tables, as they will be difficult to read.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insert images, go through the menus as follows: Insert / Picture / From File. Locate the file on your computer, select it, and click OK.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all image files are in JPEG or PNG format — other formats may cause image issues after saving.</a:t>
            </a:r>
          </a:p>
          <a:p>
            <a:pPr>
              <a:spcBef>
                <a:spcPct val="50000"/>
              </a:spcBef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the size and quality of the images you are importing.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on Graphs…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simple graphs,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created in scientific graphing programs (e.g., </a:t>
            </a:r>
            <a:r>
              <a:rPr lang="en-US" sz="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SigmaPlot</a:t>
            </a:r>
            <a:r>
              <a:rPr lang="en-US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Prism, SPSS, Statistics) should be saved as JPEG or TIFF files</a:t>
            </a:r>
            <a:endParaRPr lang="es-CL" sz="900" dirty="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121364BC-0FB4-4943-EA6C-FC5609CD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142345"/>
            <a:ext cx="6134100" cy="9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A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77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DF WDS25-Poster TEMPLATE" id="{0372100B-6112-43DC-8562-CAC3D250AE45}" vid="{29BF8066-BBF9-42E5-8BA9-02288894B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3136</Words>
  <Application>Microsoft Office PowerPoint</Application>
  <PresentationFormat>Panorámica</PresentationFormat>
  <Paragraphs>226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Tema de Office</vt:lpstr>
      <vt:lpstr>CREATING THE ePOSTER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Francisca Maturana</dc:creator>
  <cp:lastModifiedBy>anastasia@econgress.cl</cp:lastModifiedBy>
  <cp:revision>17</cp:revision>
  <dcterms:created xsi:type="dcterms:W3CDTF">2025-06-24T19:56:49Z</dcterms:created>
  <dcterms:modified xsi:type="dcterms:W3CDTF">2025-07-04T18:24:08Z</dcterms:modified>
</cp:coreProperties>
</file>